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8229600" cx="14630400"/>
  <p:notesSz cx="8229600" cy="14630400"/>
  <p:embeddedFontLst>
    <p:embeddedFont>
      <p:font typeface="Play"/>
      <p:regular r:id="rId15"/>
      <p:bold r:id="rId16"/>
    </p:embeddedFont>
    <p:embeddedFont>
      <p:font typeface="Montserra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iVOaRumBmYh1I948OJ+/qxEDA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regular.fntdata"/><Relationship Id="rId16" Type="http://schemas.openxmlformats.org/officeDocument/2006/relationships/font" Target="fonts/Play-bold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Play"/>
              <a:buNone/>
              <a:defRPr sz="38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/>
          <p:nvPr>
            <p:ph idx="2" type="pic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1"/>
          <p:cNvSpPr txBox="1"/>
          <p:nvPr>
            <p:ph idx="1" type="body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8" name="Google Shape;68;p21"/>
          <p:cNvSpPr txBox="1"/>
          <p:nvPr>
            <p:ph idx="10" type="dt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1" type="ftr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2" type="sldNum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" type="body"/>
          </p:nvPr>
        </p:nvSpPr>
        <p:spPr>
          <a:xfrm rot="5400000">
            <a:off x="4704397" y="-1507807"/>
            <a:ext cx="5221606" cy="1261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0" type="dt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1" type="ftr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2" type="sldNum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/>
          <p:nvPr>
            <p:ph type="title"/>
          </p:nvPr>
        </p:nvSpPr>
        <p:spPr>
          <a:xfrm rot="5400000">
            <a:off x="8560117" y="2347913"/>
            <a:ext cx="6974206" cy="315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" type="body"/>
          </p:nvPr>
        </p:nvSpPr>
        <p:spPr>
          <a:xfrm rot="5400000">
            <a:off x="2159317" y="-715327"/>
            <a:ext cx="6974206" cy="928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0" type="dt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1" type="ftr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2" type="sldNum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 b="84314" l="0" r="0" t="0"/>
          <a:stretch/>
        </p:blipFill>
        <p:spPr>
          <a:xfrm>
            <a:off x="0" y="0"/>
            <a:ext cx="14630400" cy="129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3">
            <a:alphaModFix/>
          </a:blip>
          <a:srcRect b="0" l="0" r="8973" t="6666"/>
          <a:stretch/>
        </p:blipFill>
        <p:spPr>
          <a:xfrm>
            <a:off x="13070541" y="1"/>
            <a:ext cx="1559859" cy="1156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/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" type="subTitle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sz="288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216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9pPr>
          </a:lstStyle>
          <a:p/>
        </p:txBody>
      </p:sp>
      <p:sp>
        <p:nvSpPr>
          <p:cNvPr id="21" name="Google Shape;21;p14"/>
          <p:cNvSpPr txBox="1"/>
          <p:nvPr>
            <p:ph idx="10" type="dt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1" type="ftr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0" type="dt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1" type="ftr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998220" y="2051686"/>
            <a:ext cx="12618720" cy="34232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998220" y="5507356"/>
            <a:ext cx="12618720" cy="180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ts val="2880"/>
              <a:buNone/>
              <a:defRPr sz="288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57575"/>
              </a:buClr>
              <a:buSzPts val="2160"/>
              <a:buNone/>
              <a:defRPr sz="216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57575"/>
              </a:buClr>
              <a:buSzPts val="1920"/>
              <a:buNone/>
              <a:defRPr sz="192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57575"/>
              </a:buClr>
              <a:buSzPts val="1920"/>
              <a:buNone/>
              <a:defRPr sz="192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57575"/>
              </a:buClr>
              <a:buSzPts val="1920"/>
              <a:buNone/>
              <a:defRPr sz="192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57575"/>
              </a:buClr>
              <a:buSzPts val="1920"/>
              <a:buNone/>
              <a:defRPr sz="192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57575"/>
              </a:buClr>
              <a:buSzPts val="1920"/>
              <a:buNone/>
              <a:defRPr sz="192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57575"/>
              </a:buClr>
              <a:buSzPts val="1920"/>
              <a:buNone/>
              <a:defRPr sz="192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0" type="dt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" type="body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b="1" sz="288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b="1" sz="216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9pPr>
          </a:lstStyle>
          <a:p/>
        </p:txBody>
      </p:sp>
      <p:sp>
        <p:nvSpPr>
          <p:cNvPr id="46" name="Google Shape;46;p18"/>
          <p:cNvSpPr txBox="1"/>
          <p:nvPr>
            <p:ph idx="2" type="body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3" type="body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b="1" sz="288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b="1" sz="216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b="1" sz="1920"/>
            </a:lvl9pPr>
          </a:lstStyle>
          <a:p/>
        </p:txBody>
      </p:sp>
      <p:sp>
        <p:nvSpPr>
          <p:cNvPr id="48" name="Google Shape;48;p18"/>
          <p:cNvSpPr txBox="1"/>
          <p:nvPr>
            <p:ph idx="4" type="body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0" type="dt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1" type="ftr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0" type="dt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1" type="ftr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2" type="sldNum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/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Play"/>
              <a:buNone/>
              <a:defRPr sz="38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" type="body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7244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Char char="•"/>
              <a:defRPr sz="3840"/>
            </a:lvl1pPr>
            <a:lvl2pPr indent="-44196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2pPr>
            <a:lvl3pPr indent="-4114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  <a:defRPr sz="2880"/>
            </a:lvl3pPr>
            <a:lvl4pPr indent="-3810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indent="-3810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60" name="Google Shape;60;p20"/>
          <p:cNvSpPr txBox="1"/>
          <p:nvPr>
            <p:ph idx="2" type="body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1" name="Google Shape;61;p20"/>
          <p:cNvSpPr txBox="1"/>
          <p:nvPr>
            <p:ph idx="10" type="dt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1" type="ftr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Play"/>
              <a:buNone/>
              <a:defRPr b="0" i="0" sz="528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4196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b="0" i="0" sz="33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148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b="0" i="0" sz="28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576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576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57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576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57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575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4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4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7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Texto&#10;&#10;O conteúdo gerado por IA pode estar incorreto."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38100"/>
            <a:ext cx="14630401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0"/>
          <p:cNvSpPr txBox="1"/>
          <p:nvPr/>
        </p:nvSpPr>
        <p:spPr>
          <a:xfrm>
            <a:off x="559704" y="1388512"/>
            <a:ext cx="1307791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Inovar não segue receita pronta. É processo contínuo de prática, experimentação e revisão, exigindo flexibilidade, diálogo e disposição para negociar. Aprendizagem e cooperação devem ser permanentes para que as inovações acompanhem tendências globais sem perder de vista as especificidades territoriais.</a:t>
            </a: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3456021" y="6234643"/>
            <a:ext cx="29089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Projeto de Cooperação Técnica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10"/>
          <p:cNvPicPr preferRelativeResize="0"/>
          <p:nvPr/>
        </p:nvPicPr>
        <p:blipFill rotWithShape="1">
          <a:blip r:embed="rId4">
            <a:alphaModFix/>
          </a:blip>
          <a:srcRect b="0" l="0" r="17624" t="7247"/>
          <a:stretch/>
        </p:blipFill>
        <p:spPr>
          <a:xfrm>
            <a:off x="16468422" y="0"/>
            <a:ext cx="3487014" cy="28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1805" y="6144111"/>
            <a:ext cx="7065818" cy="134203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/>
          <p:nvPr/>
        </p:nvSpPr>
        <p:spPr>
          <a:xfrm>
            <a:off x="665018" y="240799"/>
            <a:ext cx="12267210" cy="75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5277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Montserrat"/>
              <a:buNone/>
            </a:pPr>
            <a:r>
              <a:rPr b="1" lang="en-US" sz="360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Palavras finais</a:t>
            </a:r>
            <a:endParaRPr/>
          </a:p>
        </p:txBody>
      </p:sp>
      <p:sp>
        <p:nvSpPr>
          <p:cNvPr id="236" name="Google Shape;236;p10"/>
          <p:cNvSpPr/>
          <p:nvPr/>
        </p:nvSpPr>
        <p:spPr>
          <a:xfrm>
            <a:off x="3965713" y="3278932"/>
            <a:ext cx="9671910" cy="2544418"/>
          </a:xfrm>
          <a:prstGeom prst="roundRect">
            <a:avLst>
              <a:gd fmla="val 3370" name="adj"/>
            </a:avLst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4164496" y="4157974"/>
            <a:ext cx="92235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ontserrat"/>
              <a:buNone/>
            </a:pPr>
            <a:r>
              <a:rPr b="1" i="1" lang="en-US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 estado possui trajetória consolidada em regionalização, tendo acumulado aprendizagem institucional e formado equipes gestoras capazes de liderar inovações.</a:t>
            </a:r>
            <a:endParaRPr/>
          </a:p>
          <a:p>
            <a:pPr indent="0" lvl="0" marL="0" marR="0" rtl="0" algn="ctr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</a:pPr>
            <a:r>
              <a:rPr i="1" lang="en-US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(Molesini; Mattos, 2016</a:t>
            </a:r>
            <a:r>
              <a:rPr i="1" lang="en-US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; Biscaerde, 2016 </a:t>
            </a:r>
            <a:r>
              <a:rPr i="1" lang="en-US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i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4164496" y="3563248"/>
            <a:ext cx="9223513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4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BAHIA: TRAJETÓRIA E POTENCIAL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2626" y="3153649"/>
            <a:ext cx="1481075" cy="165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0" title="QR CODE - QUESTIONÁRIO DE AVALIAÇÃO OFICINAS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377" y="5005600"/>
            <a:ext cx="3170573" cy="317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solidFill>
            <a:srgbClr val="F09079"/>
          </a:solidFill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2452722" y="4060351"/>
            <a:ext cx="101817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de conceitos essenciais e fatores condicionantes de uma governança regional do SUS eficaz e colaborativa, </a:t>
            </a:r>
            <a:r>
              <a:rPr lang="en-US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identificados</a:t>
            </a:r>
            <a:r>
              <a:rPr b="0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com base na análise de documentos oficiais e em revisão de literatura sobre experiências internacionais, </a:t>
            </a:r>
            <a:r>
              <a:rPr lang="en-US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visando</a:t>
            </a:r>
            <a:r>
              <a:rPr b="0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 apoiar as discussões em oficinas </a:t>
            </a:r>
            <a:r>
              <a:rPr lang="en-US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macrorregionais</a:t>
            </a:r>
            <a:r>
              <a:rPr b="0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149600" y="1277380"/>
            <a:ext cx="749001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Projeto de Cooperação Técnica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SESAB-OPAS-ISC/UFBA</a:t>
            </a:r>
            <a:endParaRPr b="0" i="0" sz="3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"/>
          <p:cNvSpPr/>
          <p:nvPr/>
        </p:nvSpPr>
        <p:spPr>
          <a:xfrm rot="5400000">
            <a:off x="1335872" y="46417"/>
            <a:ext cx="573480" cy="3245224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17624" t="7247"/>
          <a:stretch/>
        </p:blipFill>
        <p:spPr>
          <a:xfrm>
            <a:off x="16468422" y="0"/>
            <a:ext cx="3487014" cy="284011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 rot="-5400000">
            <a:off x="12030765" y="1265644"/>
            <a:ext cx="573480" cy="4625789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8973" t="6666"/>
          <a:stretch/>
        </p:blipFill>
        <p:spPr>
          <a:xfrm>
            <a:off x="11221497" y="0"/>
            <a:ext cx="3408903" cy="2528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665018" y="240799"/>
            <a:ext cx="12267210" cy="75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5277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Montserrat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Governança regional em saúde: do que se trata</a:t>
            </a:r>
            <a:endParaRPr b="1" i="0" sz="3600" u="none" cap="none" strike="noStrike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665018" y="1608180"/>
            <a:ext cx="13300364" cy="1477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ontserrat"/>
              <a:buNone/>
            </a:pPr>
            <a:r>
              <a:rPr b="0" i="1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Modo de governar caracterizado pela articulação entre múltiplos centros de decisão, atores e setores no território e pela crescente interdependência entre Estado, mercado e sociedade civil. (</a:t>
            </a:r>
            <a:r>
              <a:rPr b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Vianna, Iozzi e Xavier, 2025; Levi-Faur, 2012; Jessop, 2017; Abrucio, 2020</a:t>
            </a:r>
            <a:r>
              <a:rPr b="0" i="1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b="0" i="1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748594" y="4308533"/>
            <a:ext cx="4835921" cy="1321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Articulação entre diferentes esferas de governo (federal, estadual e municipal), garantindo o alinhamento de políticas e de recursos.</a:t>
            </a:r>
            <a:endParaRPr b="0"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7642704" y="4308534"/>
            <a:ext cx="4835921" cy="1099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Colaboração entre municípios e regiões, com compartilhamento de experiências e soluções conjuntas.</a:t>
            </a:r>
            <a:endParaRPr b="0"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2168240" y="3221458"/>
            <a:ext cx="3996629" cy="735105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Coordenação Vertical</a:t>
            </a:r>
            <a:endParaRPr b="1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8177441" y="3221458"/>
            <a:ext cx="3996629" cy="735105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Cooperação </a:t>
            </a:r>
            <a:r>
              <a:rPr b="1"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Horizontal</a:t>
            </a:r>
            <a:endParaRPr b="1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665018" y="5981810"/>
            <a:ext cx="13300364" cy="1477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Trata-se de um processo político complexo (Abrucio; Grin; Segatto, 2021), alternativo ao modelo tradicional de gestão predominantemente administrativo e hierárquico.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Governança Regional requer coordenação negociada, descentralizada e participativa, e processos contínuos de aprendizado institucional e inovação.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665018" y="240799"/>
            <a:ext cx="12267210" cy="75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5277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Montserrat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Lições da Experiência Internacional</a:t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5018" y="1608180"/>
            <a:ext cx="13300364" cy="1477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ontserrat"/>
              <a:buNone/>
            </a:pPr>
            <a:r>
              <a:rPr b="0" i="1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Estudos em 10 países - incluindo África do Sul, Alemanha, Argentina, Austrália, Brasil, Canadá, Espanha, Estados Unidos, Itália e México - revelam que a governança regional eficaz depende de quatro pilares fundamentais (</a:t>
            </a:r>
            <a:r>
              <a:rPr b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Biscarde, et al. 2025</a:t>
            </a:r>
            <a:r>
              <a:rPr b="0" i="1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1953087" y="-2193224"/>
            <a:ext cx="3996629" cy="735105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Coordenação Vertical</a:t>
            </a:r>
            <a:endParaRPr b="1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7962288" y="-2193224"/>
            <a:ext cx="3996629" cy="735105"/>
          </a:xfrm>
          <a:prstGeom prst="roundRect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Coordenação Horizonatl</a:t>
            </a:r>
            <a:endParaRPr b="1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699016" y="3109217"/>
            <a:ext cx="6540331" cy="2034421"/>
          </a:xfrm>
          <a:prstGeom prst="roundRect">
            <a:avLst>
              <a:gd fmla="val 4758" name="adj"/>
            </a:avLst>
          </a:prstGeom>
          <a:solidFill>
            <a:srgbClr val="00B0F0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942202" y="3347225"/>
            <a:ext cx="5381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Espaços Institucionais</a:t>
            </a:r>
            <a:endParaRPr b="1" i="0" sz="24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942197" y="3836212"/>
            <a:ext cx="6053969" cy="1069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Criação de espaços de coordenação e pactuação entre diferentes esferas de governo e atores regionais.</a:t>
            </a:r>
            <a:endParaRPr b="0"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7459049" y="3109217"/>
            <a:ext cx="6540331" cy="2034421"/>
          </a:xfrm>
          <a:prstGeom prst="roundRect">
            <a:avLst>
              <a:gd fmla="val 4758" name="adj"/>
            </a:avLst>
          </a:prstGeom>
          <a:solidFill>
            <a:srgbClr val="00B0F0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7702223" y="3347225"/>
            <a:ext cx="58248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Mecanismos de Coordenação</a:t>
            </a:r>
            <a:endParaRPr b="1" i="0" sz="24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7702230" y="3836212"/>
            <a:ext cx="6053969" cy="1069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Implementação de mecanismos explícitos que favoreçam a efetiva da coordenação intergovernamental.</a:t>
            </a:r>
            <a:endParaRPr b="0"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699016" y="5358665"/>
            <a:ext cx="6540331" cy="2034421"/>
          </a:xfrm>
          <a:prstGeom prst="roundRect">
            <a:avLst>
              <a:gd fmla="val 4758" name="adj"/>
            </a:avLst>
          </a:prstGeom>
          <a:solidFill>
            <a:srgbClr val="00B0F0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942201" y="5596675"/>
            <a:ext cx="605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Financiamento Redistributivo</a:t>
            </a:r>
            <a:endParaRPr b="1" i="0" sz="24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942197" y="6085660"/>
            <a:ext cx="6053969" cy="7129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Redistribuição do financiamento setorial para reduzir desigualdades estruturais entre regiões.</a:t>
            </a:r>
            <a:endParaRPr b="0"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7459049" y="5358665"/>
            <a:ext cx="6540331" cy="2034421"/>
          </a:xfrm>
          <a:prstGeom prst="roundRect">
            <a:avLst>
              <a:gd fmla="val 4758" name="adj"/>
            </a:avLst>
          </a:prstGeom>
          <a:solidFill>
            <a:srgbClr val="00B0F0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7702223" y="5596675"/>
            <a:ext cx="605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Confiança Intergovernamental</a:t>
            </a:r>
            <a:endParaRPr b="1" i="0" sz="24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7702230" y="6085660"/>
            <a:ext cx="6053969" cy="1069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Construção de um ambiente de confiança entre os diferentes entes governamentais.</a:t>
            </a:r>
            <a:endParaRPr b="0"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665018" y="240799"/>
            <a:ext cx="12267210" cy="75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5277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Montserrat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Desafios Emergentes e Respostas Sistêmicas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686276" y="2048590"/>
            <a:ext cx="5830253" cy="5018640"/>
          </a:xfrm>
          <a:prstGeom prst="roundRect">
            <a:avLst>
              <a:gd fmla="val 3370" name="adj"/>
            </a:avLst>
          </a:prstGeom>
          <a:solidFill>
            <a:srgbClr val="00B0F0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933093" y="2295406"/>
            <a:ext cx="3086100" cy="385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Temas Emergentes</a:t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933092" y="3149615"/>
            <a:ext cx="5336619" cy="2680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16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ontserrat"/>
              <a:buNone/>
            </a:pPr>
            <a:r>
              <a:rPr i="0" lang="en-US" sz="2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Crise climática, transformação digital em saúde e incorporação tecnológica acelerada tornam indispensável incorporar a prevenção de riscos, a regulação tecnológica e o fortalecimento da resiliência do SUS na agenda de governança.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6948607" y="2310715"/>
            <a:ext cx="3279610" cy="385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Fatores de Sucesso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6948607" y="3069042"/>
            <a:ext cx="6825258" cy="3998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Países com estruturas cooperativas consolidadas, sistemas de informação robustos, financiamento redistributivo e arranjos intersetoriais demonstram maior capacidade de lidar com 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determinantes sociais da saúde e enfrentar as desigualdades estruturais.</a:t>
            </a:r>
            <a:endParaRPr/>
          </a:p>
          <a:p>
            <a:pPr indent="0" lvl="0" marL="0" marR="0" rtl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 contraste, países sem mecanismos consistentes de coordenação apresentaram respostas desiguais e fragilidade institucional.</a:t>
            </a:r>
            <a:endParaRPr/>
          </a:p>
          <a:p>
            <a:pPr indent="0" lvl="0" marL="0" marR="0" rtl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/>
          <p:nvPr/>
        </p:nvSpPr>
        <p:spPr>
          <a:xfrm>
            <a:off x="665018" y="240799"/>
            <a:ext cx="12267210" cy="75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5277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Montserrat"/>
              <a:buNone/>
            </a:pPr>
            <a:r>
              <a:rPr b="1" lang="en-US" sz="360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Chave para o Sucesso</a:t>
            </a: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665018" y="6986413"/>
            <a:ext cx="13300364" cy="954654"/>
          </a:xfrm>
          <a:prstGeom prst="roundRect">
            <a:avLst>
              <a:gd fmla="val 50000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ALERTA: Sistemas que não incentivam essas inovações tendem a sofrer com competição predatória</a:t>
            </a:r>
            <a:br>
              <a:rPr b="1" lang="en-US" sz="1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18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entre entes governamentais e aumento das desigualdades na oferta de serviços.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1731235" y="1700382"/>
            <a:ext cx="4820348" cy="2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9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2610705" y="1902588"/>
            <a:ext cx="3325883" cy="1085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Descentralização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Autonomia local para decisões adaptadas às realidades territoriais</a:t>
            </a:r>
            <a:endParaRPr b="0" i="0" sz="18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4613916" y="5420430"/>
            <a:ext cx="3550801" cy="70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Regulação Sistêmica</a:t>
            </a:r>
            <a:endParaRPr b="0" i="0" sz="18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Sistemas de informação integrados para apoiar a coordenação</a:t>
            </a:r>
            <a:endParaRPr b="0" i="0" sz="18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6465758" y="1889137"/>
            <a:ext cx="3791590" cy="1450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Redistribuição do Financiamento</a:t>
            </a:r>
            <a:endParaRPr b="1" i="0" sz="18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Mecanismos de financiamento que reduzam desigualdades</a:t>
            </a:r>
            <a:endParaRPr b="0" i="0" sz="18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8570654" y="5420430"/>
            <a:ext cx="3550801" cy="861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Centralização </a:t>
            </a:r>
            <a:endParaRPr b="1" sz="18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Coordenação nacional para garantir equidade sistêmica</a:t>
            </a:r>
            <a:endParaRPr b="0" i="0" sz="18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665018" y="4175574"/>
            <a:ext cx="13300364" cy="179036"/>
          </a:xfrm>
          <a:prstGeom prst="roundRect">
            <a:avLst>
              <a:gd fmla="val 50000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3780588" y="3730253"/>
            <a:ext cx="986118" cy="98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5896258" y="3730253"/>
            <a:ext cx="986118" cy="98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7868494" y="3730253"/>
            <a:ext cx="986118" cy="98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9876588" y="3730253"/>
            <a:ext cx="986118" cy="98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cxnSp>
        <p:nvCxnSpPr>
          <p:cNvPr id="156" name="Google Shape;156;p6"/>
          <p:cNvCxnSpPr>
            <a:endCxn id="152" idx="0"/>
          </p:cNvCxnSpPr>
          <p:nvPr/>
        </p:nvCxnSpPr>
        <p:spPr>
          <a:xfrm>
            <a:off x="4273647" y="3114953"/>
            <a:ext cx="0" cy="61530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" name="Google Shape;157;p6"/>
          <p:cNvCxnSpPr/>
          <p:nvPr/>
        </p:nvCxnSpPr>
        <p:spPr>
          <a:xfrm>
            <a:off x="8344904" y="3114940"/>
            <a:ext cx="0" cy="615313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6"/>
          <p:cNvCxnSpPr/>
          <p:nvPr/>
        </p:nvCxnSpPr>
        <p:spPr>
          <a:xfrm>
            <a:off x="6392733" y="4696997"/>
            <a:ext cx="0" cy="615313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6"/>
          <p:cNvCxnSpPr/>
          <p:nvPr/>
        </p:nvCxnSpPr>
        <p:spPr>
          <a:xfrm>
            <a:off x="10369647" y="4696997"/>
            <a:ext cx="0" cy="615313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>
            <a:off x="665018" y="240799"/>
            <a:ext cx="12267210" cy="75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400"/>
              <a:buFont typeface="Montserrat"/>
              <a:buNone/>
            </a:pPr>
            <a:r>
              <a:rPr b="1" lang="en-US" sz="340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Condicionantes e elementos da Governança Regional</a:t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16780733" y="3599385"/>
            <a:ext cx="10972961" cy="162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16797118" y="5179888"/>
            <a:ext cx="8347472" cy="185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15028203" y="5989395"/>
            <a:ext cx="7955441" cy="123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16797118" y="6819829"/>
            <a:ext cx="7261059" cy="2097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1332405" y="3010558"/>
            <a:ext cx="12367121" cy="473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Transparência</a:t>
            </a:r>
            <a:endParaRPr b="1" i="0" sz="1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Estratégias de comunicação claras nas ações e relatórios governamentais.</a:t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1332406" y="1603841"/>
            <a:ext cx="12824708" cy="473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Coordenação e Cooperação</a:t>
            </a:r>
            <a:endParaRPr b="1" i="0" sz="1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Processos decisórios robustos; objetivos e competências claros; cooperação, participação e controle social.</a:t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561541" y="1562067"/>
            <a:ext cx="529032" cy="5566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preencoded.png" id="172" name="Google Shape;17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048" y="1714617"/>
            <a:ext cx="311725" cy="271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3" name="Google Shape;17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517" y="4470722"/>
            <a:ext cx="159965" cy="13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/>
          <p:nvPr/>
        </p:nvSpPr>
        <p:spPr>
          <a:xfrm>
            <a:off x="1332405" y="2307199"/>
            <a:ext cx="12367121" cy="473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Coesão Intersetorial</a:t>
            </a:r>
            <a:endParaRPr b="1" i="0" sz="1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Articulação entre saúde, cultura, educação, habitação e meio ambiente na região.</a:t>
            </a: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561541" y="2265426"/>
            <a:ext cx="529032" cy="5566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561541" y="2968784"/>
            <a:ext cx="529032" cy="5566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preencoded.png" id="177" name="Google Shape;17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920" y="2375821"/>
            <a:ext cx="342899" cy="29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8" name="Google Shape;17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6500" y="3112175"/>
            <a:ext cx="310332" cy="26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/>
          <p:nvPr/>
        </p:nvSpPr>
        <p:spPr>
          <a:xfrm>
            <a:off x="1332405" y="5123204"/>
            <a:ext cx="12367121" cy="473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Financiamento</a:t>
            </a:r>
            <a:endParaRPr b="1" i="0" sz="1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Suporte e incentivos financeiros, administrativos e técnicos adequados.</a:t>
            </a: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1332405" y="3716487"/>
            <a:ext cx="12367121" cy="473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Equilíbrio Institucional</a:t>
            </a:r>
            <a:endParaRPr b="1" i="0" sz="1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Relações entre níveis regional, estadual e nacional; poder de negociação e autonomia decisória.</a:t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561541" y="3674713"/>
            <a:ext cx="529032" cy="5566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1553908" y="3813591"/>
            <a:ext cx="12112396" cy="248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1332405" y="4419845"/>
            <a:ext cx="12367121" cy="473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Sistemas de Informação</a:t>
            </a:r>
            <a:endParaRPr b="1" i="0" sz="1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Plataformas digitais integradas com transparência de dados.</a:t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561541" y="4378072"/>
            <a:ext cx="529032" cy="5566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561541" y="5081430"/>
            <a:ext cx="529032" cy="5566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preencoded.png" id="186" name="Google Shape;18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7404" y="3809008"/>
            <a:ext cx="331805" cy="288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7" name="Google Shape;18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210" y="4536866"/>
            <a:ext cx="283385" cy="246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8" name="Google Shape;188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1276" y="5224216"/>
            <a:ext cx="311724" cy="27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/>
          <p:nvPr/>
        </p:nvSpPr>
        <p:spPr>
          <a:xfrm>
            <a:off x="1332405" y="5823428"/>
            <a:ext cx="12367121" cy="473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Monitoramento</a:t>
            </a:r>
            <a:endParaRPr b="1" i="0" sz="1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Estrutura de avaliação com indicadores, metas e incentivos claros.</a:t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561541" y="5781654"/>
            <a:ext cx="529032" cy="5566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1332405" y="6514754"/>
            <a:ext cx="12367121" cy="473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Participação Social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Mecanismos efetivos de participação popular e controle social.</a:t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561541" y="6472980"/>
            <a:ext cx="529032" cy="5566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preencoded.png" id="193" name="Google Shape;193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9217" y="5910887"/>
            <a:ext cx="298173" cy="298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4" name="Google Shape;194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6971" y="6591140"/>
            <a:ext cx="298173" cy="29817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/>
          <p:nvPr/>
        </p:nvSpPr>
        <p:spPr>
          <a:xfrm>
            <a:off x="1332405" y="7210324"/>
            <a:ext cx="12367121" cy="473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Recursos Territoriais</a:t>
            </a:r>
            <a:endParaRPr b="1" i="0" sz="1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Montserrat"/>
              <a:buNone/>
            </a:pPr>
            <a:r>
              <a:rPr i="0" lang="en-US" sz="16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Condições físicas, técnicas e culturais do território regional.</a:t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561541" y="7168550"/>
            <a:ext cx="529032" cy="5566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preencoded.png" id="197" name="Google Shape;197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0524" y="7311336"/>
            <a:ext cx="271066" cy="2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/>
          <p:nvPr/>
        </p:nvSpPr>
        <p:spPr>
          <a:xfrm>
            <a:off x="665018" y="240799"/>
            <a:ext cx="12267210" cy="75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400"/>
              <a:buFont typeface="Montserrat"/>
              <a:buNone/>
            </a:pPr>
            <a:r>
              <a:rPr b="1" lang="en-US" sz="340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Dialogando com a governança em saúde no SUS</a:t>
            </a:r>
            <a:endParaRPr b="1" sz="3400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6780733" y="3599385"/>
            <a:ext cx="10972961" cy="162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16797118" y="5179888"/>
            <a:ext cx="8347472" cy="185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15028203" y="5989395"/>
            <a:ext cx="7955441" cy="123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16797118" y="6819829"/>
            <a:ext cx="7261059" cy="2097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665018" y="1821734"/>
            <a:ext cx="13300364" cy="2075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ontserrat"/>
              <a:buNone/>
            </a:pPr>
            <a:r>
              <a:rPr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 governança em saúde do SUS é um processo complexo que “envolve um conjunto de mecanismos institucionais, processos decisórios, valores e relações interinstitucionais que orientam a atuação dos diferentes atores no campo da saúde” (Cataneli et al., 2025, p. 288).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ontserrat"/>
              <a:buNone/>
            </a:pPr>
            <a:r>
              <a:rPr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Opera no âmbito do arranjo federativo brasileiro, também complexo.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Montserrat"/>
              <a:buNone/>
            </a:pPr>
            <a:r>
              <a:rPr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Combina execução descentralizada, regionalizada e hierarquizada com coordenação de políticas e cooperação contínua em diversas escalas territoriais e com variados atores.</a:t>
            </a:r>
            <a:endParaRPr/>
          </a:p>
        </p:txBody>
      </p:sp>
      <p:pic>
        <p:nvPicPr>
          <p:cNvPr descr="preencoded.png" id="208" name="Google Shape;2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2047" y="4373458"/>
            <a:ext cx="7368866" cy="328071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8"/>
          <p:cNvSpPr/>
          <p:nvPr/>
        </p:nvSpPr>
        <p:spPr>
          <a:xfrm>
            <a:off x="8485225" y="6526525"/>
            <a:ext cx="3150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CIR e CEGRAS</a:t>
            </a:r>
            <a:endParaRPr b="1" sz="2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8545280" y="6934519"/>
            <a:ext cx="4276198" cy="366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Montserrat"/>
              <a:buNone/>
            </a:pPr>
            <a:r>
              <a:rPr lang="en-US" sz="2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Coordenação regional e macrorregional</a:t>
            </a:r>
            <a:endParaRPr sz="2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2641350" y="5989388"/>
            <a:ext cx="27312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CIB - Estadual</a:t>
            </a:r>
            <a:endParaRPr b="1" sz="2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1553168" y="6459182"/>
            <a:ext cx="34773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Montserrat"/>
              <a:buNone/>
            </a:pPr>
            <a:r>
              <a:rPr lang="en-US" sz="2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Articulação estadual e mediação de políticas</a:t>
            </a:r>
            <a:endParaRPr sz="2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8485225" y="4963298"/>
            <a:ext cx="2731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ontserrat"/>
              <a:buNone/>
            </a:pPr>
            <a:r>
              <a:rPr b="1" lang="en-US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CIT - Nacional</a:t>
            </a:r>
            <a:endParaRPr b="1" sz="2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8545280" y="5329597"/>
            <a:ext cx="3615834" cy="408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Montserrat"/>
              <a:buNone/>
            </a:pPr>
            <a:r>
              <a:rPr lang="en-US" sz="2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Direção nacional e pactuação intergestores</a:t>
            </a:r>
            <a:endParaRPr sz="22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/>
          <p:nvPr/>
        </p:nvSpPr>
        <p:spPr>
          <a:xfrm>
            <a:off x="665018" y="240799"/>
            <a:ext cx="12267210" cy="756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5277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Montserrat"/>
              <a:buNone/>
            </a:pPr>
            <a:r>
              <a:rPr b="1" lang="en-US" sz="360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 contexto baiano</a:t>
            </a: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686277" y="2048590"/>
            <a:ext cx="4462194" cy="5018640"/>
          </a:xfrm>
          <a:prstGeom prst="roundRect">
            <a:avLst>
              <a:gd fmla="val 3370" name="adj"/>
            </a:avLst>
          </a:prstGeom>
          <a:solidFill>
            <a:srgbClr val="00B0F0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933102" y="2295400"/>
            <a:ext cx="39072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Desafios Territoriais</a:t>
            </a:r>
            <a:endParaRPr b="1" i="0" sz="24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933100" y="3149575"/>
            <a:ext cx="3907200" cy="3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Heterogeneidade e desigualdades regionais</a:t>
            </a:r>
            <a:endParaRPr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34290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Diversidade de atores e instituições</a:t>
            </a:r>
            <a:endParaRPr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34290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Fragilidades nas CIR e nos Núcleos Regionais</a:t>
            </a:r>
            <a:endParaRPr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34290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5395287" y="2048590"/>
            <a:ext cx="8638766" cy="5018640"/>
          </a:xfrm>
          <a:prstGeom prst="roundRect">
            <a:avLst>
              <a:gd fmla="val 3370" name="adj"/>
            </a:avLst>
          </a:prstGeom>
          <a:solidFill>
            <a:srgbClr val="FFC000">
              <a:alpha val="1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5688560" y="2295406"/>
            <a:ext cx="3451346" cy="385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Caminhos à frente</a:t>
            </a:r>
            <a:endParaRPr b="1" i="0" sz="24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5695122" y="3149615"/>
            <a:ext cx="8002185" cy="3360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Planejamento regional integrado e organização da rede de serviços com base macrorregional;</a:t>
            </a:r>
            <a:endParaRPr/>
          </a:p>
          <a:p>
            <a:pPr indent="0" lvl="0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Fortalecimento da governança regional, inovando nos planos administrativo, técnico e político;</a:t>
            </a:r>
            <a:endParaRPr/>
          </a:p>
          <a:p>
            <a:pPr indent="-215900" lvl="0" marL="34290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i="0" lang="en-US" sz="20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Valorização das práticas democráticas, com debates públicos, escutas territoriais e construção de consensos e pactuações em torno de interesses comuns.</a:t>
            </a:r>
            <a:endParaRPr/>
          </a:p>
          <a:p>
            <a:pPr indent="-215900" lvl="0" marL="34290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5900" lvl="0" marL="34290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Amarelo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2026-02-16T17:31:21Z</dcterms:created>
  <dc:creator>Antonio Angelo Martins da Fonseca</dc:creator>
</cp:coreProperties>
</file>